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9" r:id="rId1"/>
  </p:sldMasterIdLst>
  <p:notesMasterIdLst>
    <p:notesMasterId r:id="rId33"/>
  </p:notesMasterIdLst>
  <p:sldIdLst>
    <p:sldId id="256" r:id="rId2"/>
    <p:sldId id="258" r:id="rId3"/>
    <p:sldId id="259" r:id="rId4"/>
    <p:sldId id="273" r:id="rId5"/>
    <p:sldId id="263" r:id="rId6"/>
    <p:sldId id="257" r:id="rId7"/>
    <p:sldId id="269" r:id="rId8"/>
    <p:sldId id="260" r:id="rId9"/>
    <p:sldId id="261" r:id="rId10"/>
    <p:sldId id="262" r:id="rId11"/>
    <p:sldId id="268" r:id="rId12"/>
    <p:sldId id="272" r:id="rId13"/>
    <p:sldId id="274" r:id="rId14"/>
    <p:sldId id="271" r:id="rId15"/>
    <p:sldId id="264" r:id="rId16"/>
    <p:sldId id="265" r:id="rId17"/>
    <p:sldId id="266" r:id="rId18"/>
    <p:sldId id="267" r:id="rId19"/>
    <p:sldId id="270" r:id="rId20"/>
    <p:sldId id="276" r:id="rId21"/>
    <p:sldId id="275"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p:scale>
          <a:sx n="105" d="100"/>
          <a:sy n="105" d="100"/>
        </p:scale>
        <p:origin x="744"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0B056-D438-8E40-AE46-42D8F3640059}" type="datetimeFigureOut">
              <a:rPr lang="nl-NL" smtClean="0"/>
              <a:t>20-03-16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993-0456-5E4E-8386-410E1B067740}" type="slidenum">
              <a:rPr lang="nl-NL" smtClean="0"/>
              <a:t>‹nr.›</a:t>
            </a:fld>
            <a:endParaRPr lang="nl-NL"/>
          </a:p>
        </p:txBody>
      </p:sp>
    </p:spTree>
    <p:extLst>
      <p:ext uri="{BB962C8B-B14F-4D97-AF65-F5344CB8AC3E}">
        <p14:creationId xmlns:p14="http://schemas.microsoft.com/office/powerpoint/2010/main" val="188856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EE4993-0456-5E4E-8386-410E1B067740}" type="slidenum">
              <a:rPr lang="nl-NL" smtClean="0"/>
              <a:t>16</a:t>
            </a:fld>
            <a:endParaRPr lang="nl-NL"/>
          </a:p>
        </p:txBody>
      </p:sp>
    </p:spTree>
    <p:extLst>
      <p:ext uri="{BB962C8B-B14F-4D97-AF65-F5344CB8AC3E}">
        <p14:creationId xmlns:p14="http://schemas.microsoft.com/office/powerpoint/2010/main" val="132447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Titelstijl van model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9E016143-E03C-4CFD-AFDC-14E5BDEA754C}"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23391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Titelstijl van model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0E59FD0C-5451-4CA0-86AF-E70AE3279989}" type="datetimeFigureOut">
              <a:rPr lang="en-US" smtClean="0"/>
              <a:t>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395403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Titelstijl van model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E59FD0C-5451-4CA0-86AF-E70AE327998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5699046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Titelstijl van model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Klik om de tekststijl van het model te bewerken</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E59FD0C-5451-4CA0-86AF-E70AE327998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40259238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Titelstijl van model bewerken</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E59FD0C-5451-4CA0-86AF-E70AE327998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44223838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amkaartje met citaa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Titelstijl van model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Klik om de tekststijl van het model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E59FD0C-5451-4CA0-86AF-E70AE327998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596008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Titelstijl van model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Klik om de tekststijl van het model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E59FD0C-5451-4CA0-86AF-E70AE327998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57159384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Titelstijl van model bewerken</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876311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Titelstijl van model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51303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lang="en-US" dirty="0"/>
          </a:p>
        </p:txBody>
      </p:sp>
      <p:sp>
        <p:nvSpPr>
          <p:cNvPr id="3" name="Content Placeholder 2"/>
          <p:cNvSpPr>
            <a:spLocks noGrp="1"/>
          </p:cNvSpPr>
          <p:nvPr>
            <p:ph idx="1"/>
          </p:nvPr>
        </p:nvSpPr>
        <p:spPr/>
        <p:txBody>
          <a:bodyPr anchor="ct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3856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Titelstijl van model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908A7C6C-0F39-4D70-8E8D-FE5B9C95FA73}" type="datetimeFigureOut">
              <a:rPr lang="en-US" smtClean="0"/>
              <a:t>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3882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16150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Titelstijl van model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Klik om de tekststijl van het model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Klik om de tekststijl van het model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66183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64485234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7634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Titelstijl van model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6F53789A-C914-4DB1-8815-80B5EC7335C5}" type="datetimeFigureOut">
              <a:rPr lang="en-US" smtClean="0"/>
              <a:t>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3646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Titelstijl van model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a:xfrm>
            <a:off x="6399212" y="5883275"/>
            <a:ext cx="914400" cy="365125"/>
          </a:xfrm>
        </p:spPr>
        <p:txBody>
          <a:bodyPr/>
          <a:lstStyle/>
          <a:p>
            <a:fld id="{5E6440AA-91A0-436F-8FDB-C0F939DCAE21}" type="datetimeFigureOut">
              <a:rPr lang="en-US" smtClean="0"/>
              <a:t>3/20/16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2794069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Titelstijl van model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E59FD0C-5451-4CA0-86AF-E70AE3279989}" type="datetimeFigureOut">
              <a:rPr lang="en-US" smtClean="0"/>
              <a:t>3/20/16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746221541"/>
      </p:ext>
    </p:extLst>
  </p:cSld>
  <p:clrMap bg1="dk1" tx1="lt1" bg2="dk2"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Ls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 Id="rId3" Type="http://schemas.openxmlformats.org/officeDocument/2006/relationships/hyperlink" Target="http://basisschooldevallei.nl/wp-content/uploads/2013/02/20110922-Leren-Natuurlijk.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 Id="rId3"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 Id="rId3"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 Id="rId3"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51012" y="5096106"/>
            <a:ext cx="8676222" cy="910684"/>
          </a:xfrm>
        </p:spPr>
        <p:txBody>
          <a:bodyPr>
            <a:normAutofit/>
          </a:bodyPr>
          <a:lstStyle/>
          <a:p>
            <a:r>
              <a:rPr lang="nl-NL" sz="4000" dirty="0" smtClean="0"/>
              <a:t>School voor Natuurlijk Leren</a:t>
            </a:r>
            <a:endParaRPr lang="nl-NL" sz="4000" dirty="0"/>
          </a:p>
        </p:txBody>
      </p:sp>
      <p:pic>
        <p:nvPicPr>
          <p:cNvPr id="4" name="Afbeelding 3"/>
          <p:cNvPicPr>
            <a:picLocks noChangeAspect="1"/>
          </p:cNvPicPr>
          <p:nvPr/>
        </p:nvPicPr>
        <p:blipFill>
          <a:blip r:embed="rId2"/>
          <a:stretch>
            <a:fillRect/>
          </a:stretch>
        </p:blipFill>
        <p:spPr>
          <a:xfrm>
            <a:off x="2755373" y="2402196"/>
            <a:ext cx="6667500" cy="2438400"/>
          </a:xfrm>
          <a:prstGeom prst="rect">
            <a:avLst/>
          </a:prstGeom>
        </p:spPr>
      </p:pic>
      <p:sp>
        <p:nvSpPr>
          <p:cNvPr id="5" name="Titel 1"/>
          <p:cNvSpPr txBox="1">
            <a:spLocks/>
          </p:cNvSpPr>
          <p:nvPr/>
        </p:nvSpPr>
        <p:spPr>
          <a:xfrm>
            <a:off x="1751012" y="1078842"/>
            <a:ext cx="8676222" cy="910684"/>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4000" dirty="0" smtClean="0"/>
              <a:t>op bezoek bij</a:t>
            </a:r>
            <a:endParaRPr lang="nl-NL" sz="4000" dirty="0"/>
          </a:p>
        </p:txBody>
      </p:sp>
    </p:spTree>
    <p:extLst>
      <p:ext uri="{BB962C8B-B14F-4D97-AF65-F5344CB8AC3E}">
        <p14:creationId xmlns:p14="http://schemas.microsoft.com/office/powerpoint/2010/main" val="13343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442335"/>
            <a:ext cx="9905998" cy="817756"/>
          </a:xfrm>
        </p:spPr>
        <p:txBody>
          <a:bodyPr/>
          <a:lstStyle/>
          <a:p>
            <a:r>
              <a:rPr lang="nl-NL" dirty="0" smtClean="0"/>
              <a:t>Een dag op de vallei</a:t>
            </a:r>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39328" y="2036726"/>
            <a:ext cx="4570166" cy="3427625"/>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9455" y="2034012"/>
            <a:ext cx="4548457" cy="341134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36548" y="2034013"/>
            <a:ext cx="4548457" cy="3411343"/>
          </a:xfrm>
          <a:prstGeom prst="rect">
            <a:avLst/>
          </a:prstGeom>
        </p:spPr>
      </p:pic>
      <p:sp>
        <p:nvSpPr>
          <p:cNvPr id="8" name="Tekstvak 7"/>
          <p:cNvSpPr txBox="1"/>
          <p:nvPr/>
        </p:nvSpPr>
        <p:spPr>
          <a:xfrm>
            <a:off x="329102" y="6200078"/>
            <a:ext cx="3411343" cy="369332"/>
          </a:xfrm>
          <a:prstGeom prst="rect">
            <a:avLst/>
          </a:prstGeom>
          <a:noFill/>
        </p:spPr>
        <p:txBody>
          <a:bodyPr wrap="square" rtlCol="0">
            <a:spAutoFit/>
          </a:bodyPr>
          <a:lstStyle/>
          <a:p>
            <a:r>
              <a:rPr lang="nl-NL" dirty="0" smtClean="0"/>
              <a:t>Kleuters weten welke </a:t>
            </a:r>
            <a:r>
              <a:rPr lang="nl-NL" dirty="0" err="1" smtClean="0"/>
              <a:t>lkr</a:t>
            </a:r>
            <a:r>
              <a:rPr lang="nl-NL" dirty="0" smtClean="0"/>
              <a:t> er is</a:t>
            </a:r>
            <a:endParaRPr lang="nl-NL" dirty="0"/>
          </a:p>
        </p:txBody>
      </p:sp>
      <p:sp>
        <p:nvSpPr>
          <p:cNvPr id="9" name="Tekstvak 8"/>
          <p:cNvSpPr txBox="1"/>
          <p:nvPr/>
        </p:nvSpPr>
        <p:spPr>
          <a:xfrm>
            <a:off x="4005287" y="6200078"/>
            <a:ext cx="3411343" cy="369332"/>
          </a:xfrm>
          <a:prstGeom prst="rect">
            <a:avLst/>
          </a:prstGeom>
          <a:noFill/>
        </p:spPr>
        <p:txBody>
          <a:bodyPr wrap="square" rtlCol="0">
            <a:spAutoFit/>
          </a:bodyPr>
          <a:lstStyle/>
          <a:p>
            <a:r>
              <a:rPr lang="nl-NL" dirty="0" smtClean="0"/>
              <a:t>Rooster van een dag</a:t>
            </a:r>
            <a:endParaRPr lang="nl-NL" dirty="0"/>
          </a:p>
        </p:txBody>
      </p:sp>
      <p:sp>
        <p:nvSpPr>
          <p:cNvPr id="10" name="Tekstvak 9"/>
          <p:cNvSpPr txBox="1"/>
          <p:nvPr/>
        </p:nvSpPr>
        <p:spPr>
          <a:xfrm>
            <a:off x="7905104" y="6206324"/>
            <a:ext cx="3803676" cy="369332"/>
          </a:xfrm>
          <a:prstGeom prst="rect">
            <a:avLst/>
          </a:prstGeom>
          <a:noFill/>
        </p:spPr>
        <p:txBody>
          <a:bodyPr wrap="square" rtlCol="0">
            <a:spAutoFit/>
          </a:bodyPr>
          <a:lstStyle/>
          <a:p>
            <a:r>
              <a:rPr lang="nl-NL" dirty="0" err="1" smtClean="0"/>
              <a:t>Ll</a:t>
            </a:r>
            <a:r>
              <a:rPr lang="nl-NL" dirty="0" smtClean="0"/>
              <a:t> en </a:t>
            </a:r>
            <a:r>
              <a:rPr lang="nl-NL" dirty="0" err="1" smtClean="0"/>
              <a:t>lkr</a:t>
            </a:r>
            <a:r>
              <a:rPr lang="nl-NL" dirty="0" smtClean="0"/>
              <a:t> bedenken activiteiten</a:t>
            </a:r>
            <a:endParaRPr lang="nl-NL" dirty="0"/>
          </a:p>
        </p:txBody>
      </p:sp>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6704" y="3458964"/>
            <a:ext cx="2806163" cy="2083192"/>
          </a:xfrm>
          <a:prstGeom prst="rect">
            <a:avLst/>
          </a:prstGeom>
        </p:spPr>
      </p:pic>
    </p:spTree>
    <p:extLst>
      <p:ext uri="{BB962C8B-B14F-4D97-AF65-F5344CB8AC3E}">
        <p14:creationId xmlns:p14="http://schemas.microsoft.com/office/powerpoint/2010/main" val="1454410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t="5156" b="11111"/>
          <a:stretch/>
        </p:blipFill>
        <p:spPr>
          <a:xfrm>
            <a:off x="1524000" y="524256"/>
            <a:ext cx="9144000" cy="5742432"/>
          </a:xfrm>
          <a:prstGeom prst="rect">
            <a:avLst/>
          </a:prstGeom>
        </p:spPr>
      </p:pic>
    </p:spTree>
    <p:extLst>
      <p:ext uri="{BB962C8B-B14F-4D97-AF65-F5344CB8AC3E}">
        <p14:creationId xmlns:p14="http://schemas.microsoft.com/office/powerpoint/2010/main" val="205175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633984"/>
          </a:xfrm>
        </p:spPr>
        <p:txBody>
          <a:bodyPr/>
          <a:lstStyle/>
          <a:p>
            <a:r>
              <a:rPr lang="nl-NL" dirty="0" smtClean="0"/>
              <a:t>Leerlingvolgsysteem </a:t>
            </a:r>
            <a:r>
              <a:rPr lang="nl-NL" dirty="0" err="1" smtClean="0"/>
              <a:t>spectro</a:t>
            </a:r>
            <a:r>
              <a:rPr lang="nl-NL" dirty="0" smtClean="0"/>
              <a:t> vita</a:t>
            </a:r>
            <a:endParaRPr lang="nl-NL" dirty="0"/>
          </a:p>
        </p:txBody>
      </p:sp>
      <p:pic>
        <p:nvPicPr>
          <p:cNvPr id="4" name="Afbeelding 3"/>
          <p:cNvPicPr>
            <a:picLocks noChangeAspect="1"/>
          </p:cNvPicPr>
          <p:nvPr/>
        </p:nvPicPr>
        <p:blipFill>
          <a:blip r:embed="rId2"/>
          <a:stretch>
            <a:fillRect/>
          </a:stretch>
        </p:blipFill>
        <p:spPr>
          <a:xfrm>
            <a:off x="812836" y="1572768"/>
            <a:ext cx="4344531" cy="4553712"/>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579" y="1572768"/>
            <a:ext cx="5674943" cy="4553712"/>
          </a:xfrm>
          <a:prstGeom prst="rect">
            <a:avLst/>
          </a:prstGeom>
        </p:spPr>
      </p:pic>
    </p:spTree>
    <p:extLst>
      <p:ext uri="{BB962C8B-B14F-4D97-AF65-F5344CB8AC3E}">
        <p14:creationId xmlns:p14="http://schemas.microsoft.com/office/powerpoint/2010/main" val="23886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658368"/>
          </a:xfrm>
        </p:spPr>
        <p:txBody>
          <a:bodyPr/>
          <a:lstStyle/>
          <a:p>
            <a:r>
              <a:rPr lang="nl-NL" smtClean="0"/>
              <a:t>oudergesprekken</a:t>
            </a:r>
            <a:endParaRPr lang="nl-NL"/>
          </a:p>
        </p:txBody>
      </p:sp>
      <p:sp>
        <p:nvSpPr>
          <p:cNvPr id="3" name="Tijdelijke aanduiding voor inhoud 2"/>
          <p:cNvSpPr>
            <a:spLocks noGrp="1"/>
          </p:cNvSpPr>
          <p:nvPr>
            <p:ph idx="1"/>
          </p:nvPr>
        </p:nvSpPr>
        <p:spPr>
          <a:xfrm>
            <a:off x="1141413" y="1267969"/>
            <a:ext cx="9905998" cy="4523232"/>
          </a:xfrm>
        </p:spPr>
        <p:txBody>
          <a:bodyPr/>
          <a:lstStyle/>
          <a:p>
            <a:r>
              <a:rPr lang="nl-NL" dirty="0" err="1" smtClean="0"/>
              <a:t>Spectro</a:t>
            </a:r>
            <a:r>
              <a:rPr lang="nl-NL" dirty="0" smtClean="0"/>
              <a:t> vita werkt met ontwikkelingslijnen</a:t>
            </a:r>
          </a:p>
          <a:p>
            <a:r>
              <a:rPr lang="nl-NL" dirty="0" smtClean="0"/>
              <a:t>De coach heeft twee keer per jaar een ontwikkelingsgesprek van een uur met ouder en kind.</a:t>
            </a:r>
          </a:p>
          <a:p>
            <a:r>
              <a:rPr lang="nl-NL" dirty="0" smtClean="0"/>
              <a:t>Samen wordt er ingevuld welke doelen het kind behaald heeft, op school of thuis. Het moet wel gezien zijn door ouders of leerkracht.</a:t>
            </a:r>
          </a:p>
          <a:p>
            <a:r>
              <a:rPr lang="nl-NL" dirty="0" smtClean="0"/>
              <a:t>Sommige doelen worden wellicht nooit afgetekend, bijv. een kind dat nooit planmatig werkt (maar op een andere manier). Dan wordt dit niet afgetekend en dat is ok.</a:t>
            </a:r>
          </a:p>
          <a:p>
            <a:r>
              <a:rPr lang="nl-NL" dirty="0" smtClean="0"/>
              <a:t>Het volgsysteem heeft ook een schaal voor interesse en een uitstroomadvies voor het vo.</a:t>
            </a:r>
          </a:p>
          <a:p>
            <a:r>
              <a:rPr lang="nl-NL" dirty="0" smtClean="0"/>
              <a:t>Er zijn de hele </a:t>
            </a:r>
            <a:r>
              <a:rPr lang="nl-NL" dirty="0" err="1" smtClean="0"/>
              <a:t>schoolcarriere</a:t>
            </a:r>
            <a:r>
              <a:rPr lang="nl-NL" dirty="0" smtClean="0"/>
              <a:t> g</a:t>
            </a:r>
            <a:r>
              <a:rPr lang="en-US" dirty="0" err="1" smtClean="0"/>
              <a:t>éé</a:t>
            </a:r>
            <a:r>
              <a:rPr lang="nl-NL" dirty="0" smtClean="0"/>
              <a:t>n toetsen tenzij een leerling daarom vraagt. Alleen in groep 8 wordt ‘IEP’ afgenomen.</a:t>
            </a:r>
            <a:endParaRPr lang="nl-NL" dirty="0"/>
          </a:p>
        </p:txBody>
      </p:sp>
    </p:spTree>
    <p:extLst>
      <p:ext uri="{BB962C8B-B14F-4D97-AF65-F5344CB8AC3E}">
        <p14:creationId xmlns:p14="http://schemas.microsoft.com/office/powerpoint/2010/main" val="30690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841248"/>
          </a:xfrm>
        </p:spPr>
        <p:txBody>
          <a:bodyPr/>
          <a:lstStyle/>
          <a:p>
            <a:r>
              <a:rPr lang="nl-NL" smtClean="0"/>
              <a:t>Schooltijden</a:t>
            </a:r>
            <a:endParaRPr lang="nl-NL"/>
          </a:p>
        </p:txBody>
      </p:sp>
      <p:sp>
        <p:nvSpPr>
          <p:cNvPr id="3" name="Tijdelijke aanduiding voor inhoud 2"/>
          <p:cNvSpPr>
            <a:spLocks noGrp="1"/>
          </p:cNvSpPr>
          <p:nvPr>
            <p:ph idx="1"/>
          </p:nvPr>
        </p:nvSpPr>
        <p:spPr>
          <a:xfrm>
            <a:off x="1141413" y="1411223"/>
            <a:ext cx="9905998" cy="3124201"/>
          </a:xfrm>
        </p:spPr>
        <p:txBody>
          <a:bodyPr/>
          <a:lstStyle/>
          <a:p>
            <a:r>
              <a:rPr lang="nl-NL" dirty="0" smtClean="0"/>
              <a:t>De Vallei heeft 4 dagen </a:t>
            </a:r>
            <a:r>
              <a:rPr lang="nl-NL" dirty="0" err="1" smtClean="0"/>
              <a:t>continuerooster</a:t>
            </a:r>
            <a:r>
              <a:rPr lang="nl-NL" dirty="0" smtClean="0"/>
              <a:t> van 8.30 – 15.00 uur en op woensdag van 8.30 – 12.00 uur</a:t>
            </a:r>
          </a:p>
          <a:p>
            <a:r>
              <a:rPr lang="nl-NL" dirty="0" smtClean="0"/>
              <a:t>Hierdoor worden er te veel uren gemaakt, daardoor zijn er twee weken extra vakantie. Ouders mogen die facultatief inzetten en het team ook.</a:t>
            </a:r>
            <a:endParaRPr lang="nl-NL" dirty="0"/>
          </a:p>
        </p:txBody>
      </p:sp>
    </p:spTree>
    <p:extLst>
      <p:ext uri="{BB962C8B-B14F-4D97-AF65-F5344CB8AC3E}">
        <p14:creationId xmlns:p14="http://schemas.microsoft.com/office/powerpoint/2010/main" val="187443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364276"/>
            <a:ext cx="9905998" cy="617034"/>
          </a:xfrm>
        </p:spPr>
        <p:txBody>
          <a:bodyPr/>
          <a:lstStyle/>
          <a:p>
            <a:r>
              <a:rPr lang="nl-NL" smtClean="0"/>
              <a:t>Schooldag</a:t>
            </a:r>
            <a:endParaRPr lang="nl-NL" dirty="0"/>
          </a:p>
        </p:txBody>
      </p:sp>
      <p:sp>
        <p:nvSpPr>
          <p:cNvPr id="3" name="Tijdelijke aanduiding voor inhoud 2"/>
          <p:cNvSpPr>
            <a:spLocks noGrp="1"/>
          </p:cNvSpPr>
          <p:nvPr>
            <p:ph idx="1"/>
          </p:nvPr>
        </p:nvSpPr>
        <p:spPr>
          <a:xfrm>
            <a:off x="1141413" y="1226634"/>
            <a:ext cx="9905998" cy="4081345"/>
          </a:xfrm>
        </p:spPr>
        <p:txBody>
          <a:bodyPr>
            <a:normAutofit/>
          </a:bodyPr>
          <a:lstStyle/>
          <a:p>
            <a:r>
              <a:rPr lang="nl-NL" dirty="0" smtClean="0"/>
              <a:t>De start is tussen 8.30 en 9.00 uur, ouders mogen dat half uur blijven en de kinderen gaan iets voor zichzelf doen. Om 9.00 uur begint het rooster.</a:t>
            </a:r>
          </a:p>
          <a:p>
            <a:r>
              <a:rPr lang="nl-NL" dirty="0" smtClean="0"/>
              <a:t>Kinderen kunnen inschrijven op de lessen van het rooster of ze gaan zelf aan de slag met hun eigen leerdoelen</a:t>
            </a:r>
          </a:p>
          <a:p>
            <a:r>
              <a:rPr lang="nl-NL" dirty="0" smtClean="0"/>
              <a:t>Taal, lezen en rekenen wordt in de ochtend gegeven, voor jong en oud in het studielokaal. Iedereen is bezig op eigen tempo en de leerkracht is er om hulp te geven.</a:t>
            </a:r>
          </a:p>
          <a:p>
            <a:r>
              <a:rPr lang="nl-NL" dirty="0" smtClean="0"/>
              <a:t>Om 14.30 uur</a:t>
            </a:r>
            <a:br>
              <a:rPr lang="nl-NL" dirty="0" smtClean="0"/>
            </a:br>
            <a:r>
              <a:rPr lang="nl-NL" dirty="0" smtClean="0"/>
              <a:t>gaat iedereen</a:t>
            </a:r>
            <a:br>
              <a:rPr lang="nl-NL" dirty="0" smtClean="0"/>
            </a:br>
            <a:r>
              <a:rPr lang="nl-NL" dirty="0" smtClean="0"/>
              <a:t>opruimen volgens</a:t>
            </a:r>
            <a:br>
              <a:rPr lang="nl-NL" dirty="0" smtClean="0"/>
            </a:br>
            <a:r>
              <a:rPr lang="nl-NL" dirty="0" smtClean="0"/>
              <a:t>de schema’s.</a:t>
            </a:r>
          </a:p>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807" y="3755173"/>
            <a:ext cx="3899209" cy="292440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76169" y="4120728"/>
            <a:ext cx="2924406" cy="2193304"/>
          </a:xfrm>
          <a:prstGeom prst="rect">
            <a:avLst/>
          </a:prstGeom>
        </p:spPr>
      </p:pic>
    </p:spTree>
    <p:extLst>
      <p:ext uri="{BB962C8B-B14F-4D97-AF65-F5344CB8AC3E}">
        <p14:creationId xmlns:p14="http://schemas.microsoft.com/office/powerpoint/2010/main" val="690719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624" y="1304694"/>
            <a:ext cx="5754029" cy="4315522"/>
          </a:xfrm>
          <a:prstGeom prst="rect">
            <a:avLst/>
          </a:prstGeom>
        </p:spPr>
      </p:pic>
      <p:sp>
        <p:nvSpPr>
          <p:cNvPr id="3" name="Tekstvak 2"/>
          <p:cNvSpPr txBox="1"/>
          <p:nvPr/>
        </p:nvSpPr>
        <p:spPr>
          <a:xfrm>
            <a:off x="5438274" y="757989"/>
            <a:ext cx="6087979" cy="1477328"/>
          </a:xfrm>
          <a:prstGeom prst="rect">
            <a:avLst/>
          </a:prstGeom>
          <a:noFill/>
        </p:spPr>
        <p:txBody>
          <a:bodyPr wrap="square" rtlCol="0">
            <a:spAutoFit/>
          </a:bodyPr>
          <a:lstStyle/>
          <a:p>
            <a:r>
              <a:rPr lang="nl-NL" dirty="0" smtClean="0"/>
              <a:t>Iedereen heeft zijn eigen taak bij het opruimen. Een aantal kinderen zijn toezichthouder, krijgen een oranje vestje aan en zien toe op het correct opruimen.</a:t>
            </a:r>
          </a:p>
          <a:p>
            <a:r>
              <a:rPr lang="nl-NL" dirty="0" smtClean="0"/>
              <a:t>Zij tekenen af of het allemaal goed gebeurd is.</a:t>
            </a:r>
            <a:endParaRPr lang="nl-NL" dirty="0"/>
          </a:p>
        </p:txBody>
      </p:sp>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b="50526"/>
          <a:stretch/>
        </p:blipFill>
        <p:spPr>
          <a:xfrm>
            <a:off x="5612064" y="2946565"/>
            <a:ext cx="5119913" cy="3392905"/>
          </a:xfrm>
          <a:prstGeom prst="rect">
            <a:avLst/>
          </a:prstGeom>
        </p:spPr>
      </p:pic>
    </p:spTree>
    <p:extLst>
      <p:ext uri="{BB962C8B-B14F-4D97-AF65-F5344CB8AC3E}">
        <p14:creationId xmlns:p14="http://schemas.microsoft.com/office/powerpoint/2010/main" val="369253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231648"/>
            <a:ext cx="9905998" cy="646176"/>
          </a:xfrm>
        </p:spPr>
        <p:txBody>
          <a:bodyPr/>
          <a:lstStyle/>
          <a:p>
            <a:r>
              <a:rPr lang="nl-NL" smtClean="0"/>
              <a:t>afspraken</a:t>
            </a:r>
            <a:endParaRPr lang="nl-NL"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984" y="923584"/>
            <a:ext cx="4106104" cy="5711872"/>
          </a:xfrm>
          <a:prstGeom prst="rect">
            <a:avLst/>
          </a:prstGeom>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384" y="923584"/>
            <a:ext cx="4146179" cy="5717145"/>
          </a:xfrm>
          <a:prstGeom prst="rect">
            <a:avLst/>
          </a:prstGeom>
        </p:spPr>
      </p:pic>
      <p:sp>
        <p:nvSpPr>
          <p:cNvPr id="9" name="Tekstvak 8"/>
          <p:cNvSpPr txBox="1"/>
          <p:nvPr/>
        </p:nvSpPr>
        <p:spPr>
          <a:xfrm>
            <a:off x="304800" y="1146048"/>
            <a:ext cx="2499360" cy="2585323"/>
          </a:xfrm>
          <a:prstGeom prst="rect">
            <a:avLst/>
          </a:prstGeom>
          <a:noFill/>
        </p:spPr>
        <p:txBody>
          <a:bodyPr wrap="square" rtlCol="0">
            <a:spAutoFit/>
          </a:bodyPr>
          <a:lstStyle/>
          <a:p>
            <a:r>
              <a:rPr lang="nl-NL" dirty="0" smtClean="0"/>
              <a:t>De ruimtes kunnen door leerkrachten en leerlingen gebruikt worden.</a:t>
            </a:r>
          </a:p>
          <a:p>
            <a:endParaRPr lang="nl-NL" dirty="0"/>
          </a:p>
          <a:p>
            <a:r>
              <a:rPr lang="nl-NL" dirty="0" smtClean="0"/>
              <a:t>Ruimtes moeten door </a:t>
            </a:r>
            <a:r>
              <a:rPr lang="nl-NL" dirty="0" err="1" smtClean="0"/>
              <a:t>lkr</a:t>
            </a:r>
            <a:r>
              <a:rPr lang="nl-NL" dirty="0" smtClean="0"/>
              <a:t> en </a:t>
            </a:r>
            <a:r>
              <a:rPr lang="nl-NL" dirty="0" err="1" smtClean="0"/>
              <a:t>lln</a:t>
            </a:r>
            <a:r>
              <a:rPr lang="nl-NL" dirty="0" smtClean="0"/>
              <a:t> gereserveerd worden.</a:t>
            </a:r>
            <a:endParaRPr lang="nl-NL" dirty="0"/>
          </a:p>
        </p:txBody>
      </p:sp>
      <p:pic>
        <p:nvPicPr>
          <p:cNvPr id="12" name="Afbeelding 11"/>
          <p:cNvPicPr>
            <a:picLocks noChangeAspect="1"/>
          </p:cNvPicPr>
          <p:nvPr/>
        </p:nvPicPr>
        <p:blipFill rotWithShape="1">
          <a:blip r:embed="rId4">
            <a:extLst>
              <a:ext uri="{28A0092B-C50C-407E-A947-70E740481C1C}">
                <a14:useLocalDpi xmlns:a14="http://schemas.microsoft.com/office/drawing/2010/main" val="0"/>
              </a:ext>
            </a:extLst>
          </a:blip>
          <a:srcRect r="26960"/>
          <a:stretch/>
        </p:blipFill>
        <p:spPr>
          <a:xfrm rot="5400000">
            <a:off x="333100" y="4092599"/>
            <a:ext cx="2109213" cy="2165814"/>
          </a:xfrm>
          <a:prstGeom prst="rect">
            <a:avLst/>
          </a:prstGeom>
        </p:spPr>
      </p:pic>
    </p:spTree>
    <p:extLst>
      <p:ext uri="{BB962C8B-B14F-4D97-AF65-F5344CB8AC3E}">
        <p14:creationId xmlns:p14="http://schemas.microsoft.com/office/powerpoint/2010/main" val="12429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0" y="1151020"/>
            <a:ext cx="3266938" cy="4603350"/>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4" y="1103630"/>
            <a:ext cx="3292486" cy="465074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9724" y="1103630"/>
            <a:ext cx="3303926" cy="4650740"/>
          </a:xfrm>
          <a:prstGeom prst="rect">
            <a:avLst/>
          </a:prstGeom>
        </p:spPr>
      </p:pic>
    </p:spTree>
    <p:extLst>
      <p:ext uri="{BB962C8B-B14F-4D97-AF65-F5344CB8AC3E}">
        <p14:creationId xmlns:p14="http://schemas.microsoft.com/office/powerpoint/2010/main" val="1317534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743712"/>
          </a:xfrm>
        </p:spPr>
        <p:txBody>
          <a:bodyPr/>
          <a:lstStyle/>
          <a:p>
            <a:r>
              <a:rPr lang="nl-NL" smtClean="0"/>
              <a:t>team</a:t>
            </a:r>
            <a:endParaRPr lang="nl-NL"/>
          </a:p>
        </p:txBody>
      </p:sp>
      <p:sp>
        <p:nvSpPr>
          <p:cNvPr id="3" name="Tijdelijke aanduiding voor inhoud 2"/>
          <p:cNvSpPr>
            <a:spLocks noGrp="1"/>
          </p:cNvSpPr>
          <p:nvPr>
            <p:ph idx="1"/>
          </p:nvPr>
        </p:nvSpPr>
        <p:spPr>
          <a:xfrm>
            <a:off x="1141413" y="1548385"/>
            <a:ext cx="9905998" cy="4242816"/>
          </a:xfrm>
        </p:spPr>
        <p:txBody>
          <a:bodyPr>
            <a:normAutofit fontScale="92500" lnSpcReduction="10000"/>
          </a:bodyPr>
          <a:lstStyle/>
          <a:p>
            <a:r>
              <a:rPr lang="nl-NL" dirty="0" smtClean="0"/>
              <a:t>Samenstelling van het team is 4 </a:t>
            </a:r>
            <a:r>
              <a:rPr lang="nl-NL" dirty="0" err="1" smtClean="0"/>
              <a:t>lkr</a:t>
            </a:r>
            <a:r>
              <a:rPr lang="nl-NL" dirty="0" smtClean="0"/>
              <a:t> van de ‘oude garde’ en 6 instromers en 2 pabo studenten, IB-er en directeur. Ouders worden ook ingezet voor workshops e.d.</a:t>
            </a:r>
          </a:p>
          <a:p>
            <a:r>
              <a:rPr lang="nl-NL" dirty="0" smtClean="0"/>
              <a:t>Beginnen elke dag om 8.10 uur met een briefing, wie staat waar,  en ‘hoe is het met je?’. Er is oprechte nieuwsgierigheid naar elkaar en zorg voor elkaar.</a:t>
            </a:r>
          </a:p>
          <a:p>
            <a:r>
              <a:rPr lang="nl-NL" dirty="0" smtClean="0"/>
              <a:t>Na school is er weer een bijeenkomst, maar hier kies je zelf voor of je deelneemt.</a:t>
            </a:r>
          </a:p>
          <a:p>
            <a:r>
              <a:rPr lang="nl-NL" dirty="0" smtClean="0"/>
              <a:t>Teamleden coachen ook elkaar in tweetallen, maken kleine </a:t>
            </a:r>
            <a:r>
              <a:rPr lang="nl-NL" dirty="0" err="1" smtClean="0"/>
              <a:t>pop-jes</a:t>
            </a:r>
            <a:r>
              <a:rPr lang="nl-NL" dirty="0" smtClean="0"/>
              <a:t> en bespreken dat met elkaar. Fouten maken mag/moet. Feedback geven is de basis, met de gedachte dat de ander het altijd goed bedoeld heeft.</a:t>
            </a:r>
          </a:p>
          <a:p>
            <a:r>
              <a:rPr lang="nl-NL" dirty="0" smtClean="0"/>
              <a:t>Teamdagen: 4 per jaar en er moet een balans zijn tussen sparren met elkaar en samen lol hebben.</a:t>
            </a:r>
          </a:p>
          <a:p>
            <a:r>
              <a:rPr lang="nl-NL" dirty="0" smtClean="0"/>
              <a:t>Bij de aanname van een nieuwe leerkracht hebben de kinderen ook een stem. Wat hebben zij nodig? Er zijn 4 proefdagen, daarna worden de kinderen bevraagd en dan kiest het team onderbouwd en democratisch. Moet voor iedereen goed voelen</a:t>
            </a:r>
            <a:endParaRPr lang="nl-NL" dirty="0"/>
          </a:p>
        </p:txBody>
      </p:sp>
    </p:spTree>
    <p:extLst>
      <p:ext uri="{BB962C8B-B14F-4D97-AF65-F5344CB8AC3E}">
        <p14:creationId xmlns:p14="http://schemas.microsoft.com/office/powerpoint/2010/main" val="132850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21315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646176"/>
          </a:xfrm>
        </p:spPr>
        <p:txBody>
          <a:bodyPr/>
          <a:lstStyle/>
          <a:p>
            <a:r>
              <a:rPr lang="nl-NL" smtClean="0"/>
              <a:t>teamoverleg</a:t>
            </a:r>
            <a:endParaRPr lang="nl-NL"/>
          </a:p>
        </p:txBody>
      </p:sp>
      <p:sp>
        <p:nvSpPr>
          <p:cNvPr id="3" name="Tijdelijke aanduiding voor inhoud 2"/>
          <p:cNvSpPr>
            <a:spLocks noGrp="1"/>
          </p:cNvSpPr>
          <p:nvPr>
            <p:ph idx="1"/>
          </p:nvPr>
        </p:nvSpPr>
        <p:spPr>
          <a:xfrm>
            <a:off x="1141413" y="1438657"/>
            <a:ext cx="9905998" cy="4352544"/>
          </a:xfrm>
        </p:spPr>
        <p:txBody>
          <a:bodyPr/>
          <a:lstStyle/>
          <a:p>
            <a:r>
              <a:rPr lang="nl-NL" dirty="0" smtClean="0"/>
              <a:t>In het begin van de ontwikkeling van de school werd er door het team vooral heel veel informeel overleg gevoerd.</a:t>
            </a:r>
          </a:p>
          <a:p>
            <a:r>
              <a:rPr lang="nl-NL" dirty="0" smtClean="0"/>
              <a:t>Nu wordt er overlegd door middel van ‘</a:t>
            </a:r>
            <a:r>
              <a:rPr lang="nl-NL" b="1" dirty="0" err="1" smtClean="0">
                <a:solidFill>
                  <a:schemeClr val="accent1"/>
                </a:solidFill>
              </a:rPr>
              <a:t>holacratie</a:t>
            </a:r>
            <a:r>
              <a:rPr lang="nl-NL" dirty="0" smtClean="0"/>
              <a:t>’. Er wordt geen agenda gemaakt, maar je brengt ter plekke alles in wat spanning veroorzaakt. Daar praat je samen over en je sluit af met een eerstvolgende actie.</a:t>
            </a:r>
          </a:p>
          <a:p>
            <a:r>
              <a:rPr lang="nl-NL" dirty="0" smtClean="0"/>
              <a:t>Dit is een transparante manier van overleg waarbij iedereen een rol heeft. Iedereen weet wat er bij een bepaalde rol hoort en is daar dan ook verantwoordelijk voor. Lukt het iemand steeds niet om de rol uit te voeren, dan past die rol misschien niet bij hem/haar en moet er een oplossing gezocht worden.</a:t>
            </a:r>
          </a:p>
          <a:p>
            <a:r>
              <a:rPr lang="nl-NL" dirty="0" smtClean="0"/>
              <a:t>Het werkt snel en het effect is dat men meer vertrouwen heeft in elkaar.</a:t>
            </a:r>
            <a:endParaRPr lang="nl-NL" dirty="0"/>
          </a:p>
        </p:txBody>
      </p:sp>
    </p:spTree>
    <p:extLst>
      <p:ext uri="{BB962C8B-B14F-4D97-AF65-F5344CB8AC3E}">
        <p14:creationId xmlns:p14="http://schemas.microsoft.com/office/powerpoint/2010/main" val="428628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755904"/>
          </a:xfrm>
        </p:spPr>
        <p:txBody>
          <a:bodyPr/>
          <a:lstStyle/>
          <a:p>
            <a:r>
              <a:rPr lang="nl-NL" smtClean="0"/>
              <a:t>meer lezen?</a:t>
            </a:r>
            <a:endParaRPr lang="nl-NL"/>
          </a:p>
        </p:txBody>
      </p:sp>
      <p:pic>
        <p:nvPicPr>
          <p:cNvPr id="3" name="Afbeelding 2"/>
          <p:cNvPicPr>
            <a:picLocks noChangeAspect="1"/>
          </p:cNvPicPr>
          <p:nvPr/>
        </p:nvPicPr>
        <p:blipFill>
          <a:blip r:embed="rId2"/>
          <a:stretch>
            <a:fillRect/>
          </a:stretch>
        </p:blipFill>
        <p:spPr>
          <a:xfrm>
            <a:off x="495808" y="2083054"/>
            <a:ext cx="4296990" cy="2866898"/>
          </a:xfrm>
          <a:prstGeom prst="rect">
            <a:avLst/>
          </a:prstGeom>
        </p:spPr>
      </p:pic>
      <p:sp>
        <p:nvSpPr>
          <p:cNvPr id="4" name="Tekstvak 3"/>
          <p:cNvSpPr txBox="1"/>
          <p:nvPr/>
        </p:nvSpPr>
        <p:spPr>
          <a:xfrm>
            <a:off x="5718048" y="2083054"/>
            <a:ext cx="5059680" cy="2031325"/>
          </a:xfrm>
          <a:prstGeom prst="rect">
            <a:avLst/>
          </a:prstGeom>
          <a:noFill/>
        </p:spPr>
        <p:txBody>
          <a:bodyPr wrap="square" rtlCol="0">
            <a:spAutoFit/>
          </a:bodyPr>
          <a:lstStyle/>
          <a:p>
            <a:r>
              <a:rPr lang="nl-NL" dirty="0" smtClean="0"/>
              <a:t>Directeur Maaike van Mourik heeft een boek geschreven over het onderwijs op De Vallei.</a:t>
            </a:r>
          </a:p>
          <a:p>
            <a:r>
              <a:rPr lang="nl-NL" dirty="0" smtClean="0"/>
              <a:t>Een exemplaar van dit boek hebben we meegekregen en is dus op school beschikbaar.</a:t>
            </a:r>
          </a:p>
          <a:p>
            <a:r>
              <a:rPr lang="nl-NL" dirty="0" smtClean="0"/>
              <a:t>Het is ook te downloaden via </a:t>
            </a:r>
            <a:r>
              <a:rPr lang="nl-NL" dirty="0" smtClean="0">
                <a:hlinkClick r:id="rId3"/>
              </a:rPr>
              <a:t>deze link</a:t>
            </a:r>
            <a:r>
              <a:rPr lang="nl-NL" dirty="0" smtClean="0"/>
              <a:t>.</a:t>
            </a:r>
            <a:endParaRPr lang="nl-NL" dirty="0"/>
          </a:p>
        </p:txBody>
      </p:sp>
    </p:spTree>
    <p:extLst>
      <p:ext uri="{BB962C8B-B14F-4D97-AF65-F5344CB8AC3E}">
        <p14:creationId xmlns:p14="http://schemas.microsoft.com/office/powerpoint/2010/main" val="1362398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694944"/>
          </a:xfrm>
        </p:spPr>
        <p:txBody>
          <a:bodyPr/>
          <a:lstStyle/>
          <a:p>
            <a:r>
              <a:rPr lang="nl-NL" smtClean="0"/>
              <a:t>alle overige foto’s van de school</a:t>
            </a:r>
            <a:endParaRPr lang="nl-NL"/>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145" y="1393190"/>
            <a:ext cx="4120896" cy="3090672"/>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248" y="3281807"/>
            <a:ext cx="4524079" cy="3393059"/>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808" y="1393190"/>
            <a:ext cx="4335103" cy="3251327"/>
          </a:xfrm>
          <a:prstGeom prst="rect">
            <a:avLst/>
          </a:prstGeom>
        </p:spPr>
      </p:pic>
    </p:spTree>
    <p:extLst>
      <p:ext uri="{BB962C8B-B14F-4D97-AF65-F5344CB8AC3E}">
        <p14:creationId xmlns:p14="http://schemas.microsoft.com/office/powerpoint/2010/main" val="32905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064" y="612266"/>
            <a:ext cx="5108956" cy="3831717"/>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498" y="3175316"/>
            <a:ext cx="4657598" cy="3493199"/>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4" y="209422"/>
            <a:ext cx="5108956" cy="3831717"/>
          </a:xfrm>
          <a:prstGeom prst="rect">
            <a:avLst/>
          </a:prstGeom>
        </p:spPr>
      </p:pic>
    </p:spTree>
    <p:extLst>
      <p:ext uri="{BB962C8B-B14F-4D97-AF65-F5344CB8AC3E}">
        <p14:creationId xmlns:p14="http://schemas.microsoft.com/office/powerpoint/2010/main" val="146083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48295" y="1441620"/>
            <a:ext cx="5044101" cy="3783076"/>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1247" y="1441619"/>
            <a:ext cx="5044101" cy="3783076"/>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80801" y="1441620"/>
            <a:ext cx="5044101" cy="3783076"/>
          </a:xfrm>
          <a:prstGeom prst="rect">
            <a:avLst/>
          </a:prstGeom>
        </p:spPr>
      </p:pic>
    </p:spTree>
    <p:extLst>
      <p:ext uri="{BB962C8B-B14F-4D97-AF65-F5344CB8AC3E}">
        <p14:creationId xmlns:p14="http://schemas.microsoft.com/office/powerpoint/2010/main" val="242115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72" y="353822"/>
            <a:ext cx="5493851" cy="4120388"/>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580" y="2414016"/>
            <a:ext cx="5493851" cy="4120388"/>
          </a:xfrm>
          <a:prstGeom prst="rect">
            <a:avLst/>
          </a:prstGeom>
        </p:spPr>
      </p:pic>
    </p:spTree>
    <p:extLst>
      <p:ext uri="{BB962C8B-B14F-4D97-AF65-F5344CB8AC3E}">
        <p14:creationId xmlns:p14="http://schemas.microsoft.com/office/powerpoint/2010/main" val="1993557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76546" y="1304799"/>
            <a:ext cx="5664539" cy="4248404"/>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609" y="596730"/>
            <a:ext cx="4092098" cy="5664540"/>
          </a:xfrm>
          <a:prstGeom prst="rect">
            <a:avLst/>
          </a:prstGeom>
        </p:spPr>
      </p:pic>
    </p:spTree>
    <p:extLst>
      <p:ext uri="{BB962C8B-B14F-4D97-AF65-F5344CB8AC3E}">
        <p14:creationId xmlns:p14="http://schemas.microsoft.com/office/powerpoint/2010/main" val="501219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84" y="252984"/>
            <a:ext cx="5709920" cy="4282440"/>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88" y="2372740"/>
            <a:ext cx="5711444" cy="4283583"/>
          </a:xfrm>
          <a:prstGeom prst="rect">
            <a:avLst/>
          </a:prstGeom>
        </p:spPr>
      </p:pic>
    </p:spTree>
    <p:extLst>
      <p:ext uri="{BB962C8B-B14F-4D97-AF65-F5344CB8AC3E}">
        <p14:creationId xmlns:p14="http://schemas.microsoft.com/office/powerpoint/2010/main" val="124391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156" y="176276"/>
            <a:ext cx="4731173" cy="3548380"/>
          </a:xfrm>
          <a:prstGeom prst="rect">
            <a:avLst/>
          </a:prstGeom>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2962148"/>
            <a:ext cx="4731173" cy="354838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620" y="2962148"/>
            <a:ext cx="4731173" cy="3548380"/>
          </a:xfrm>
          <a:prstGeom prst="rect">
            <a:avLst/>
          </a:prstGeom>
        </p:spPr>
      </p:pic>
    </p:spTree>
    <p:extLst>
      <p:ext uri="{BB962C8B-B14F-4D97-AF65-F5344CB8AC3E}">
        <p14:creationId xmlns:p14="http://schemas.microsoft.com/office/powerpoint/2010/main" val="1815686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45" y="865632"/>
            <a:ext cx="6988048" cy="5186191"/>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412" y="438912"/>
            <a:ext cx="4302252" cy="5736336"/>
          </a:xfrm>
          <a:prstGeom prst="rect">
            <a:avLst/>
          </a:prstGeom>
        </p:spPr>
      </p:pic>
    </p:spTree>
    <p:extLst>
      <p:ext uri="{BB962C8B-B14F-4D97-AF65-F5344CB8AC3E}">
        <p14:creationId xmlns:p14="http://schemas.microsoft.com/office/powerpoint/2010/main" val="1984954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884663"/>
          </a:xfrm>
        </p:spPr>
        <p:txBody>
          <a:bodyPr/>
          <a:lstStyle/>
          <a:p>
            <a:r>
              <a:rPr lang="nl-NL" dirty="0"/>
              <a:t>De groepen</a:t>
            </a:r>
          </a:p>
        </p:txBody>
      </p:sp>
      <p:sp>
        <p:nvSpPr>
          <p:cNvPr id="3" name="Tijdelijke aanduiding voor inhoud 2"/>
          <p:cNvSpPr>
            <a:spLocks noGrp="1"/>
          </p:cNvSpPr>
          <p:nvPr>
            <p:ph idx="1"/>
          </p:nvPr>
        </p:nvSpPr>
        <p:spPr>
          <a:xfrm>
            <a:off x="1141413" y="1650381"/>
            <a:ext cx="9905998" cy="4140820"/>
          </a:xfrm>
        </p:spPr>
        <p:txBody>
          <a:bodyPr>
            <a:normAutofit lnSpcReduction="10000"/>
          </a:bodyPr>
          <a:lstStyle/>
          <a:p>
            <a:r>
              <a:rPr lang="nl-NL" dirty="0" smtClean="0"/>
              <a:t>Iedereen is coach van een groep kinderen (25-30 </a:t>
            </a:r>
            <a:r>
              <a:rPr lang="nl-NL" dirty="0" err="1" smtClean="0"/>
              <a:t>lln</a:t>
            </a:r>
            <a:r>
              <a:rPr lang="nl-NL" dirty="0" smtClean="0"/>
              <a:t>) in de leeftijd van 3-12 jaar</a:t>
            </a:r>
          </a:p>
          <a:p>
            <a:r>
              <a:rPr lang="nl-NL" dirty="0"/>
              <a:t>B</a:t>
            </a:r>
            <a:r>
              <a:rPr lang="nl-NL" dirty="0" smtClean="0"/>
              <a:t>ij elke periode (tussen vakanties) is er vooraf (in de vertraagde week) overleg tussen </a:t>
            </a:r>
            <a:r>
              <a:rPr lang="nl-NL" dirty="0" err="1" smtClean="0"/>
              <a:t>ll</a:t>
            </a:r>
            <a:r>
              <a:rPr lang="nl-NL" dirty="0" smtClean="0"/>
              <a:t> en coach wat de </a:t>
            </a:r>
            <a:r>
              <a:rPr lang="nl-NL" dirty="0" err="1" smtClean="0"/>
              <a:t>ll</a:t>
            </a:r>
            <a:r>
              <a:rPr lang="nl-NL" dirty="0" smtClean="0"/>
              <a:t> wil gaan leren en hoe. Dan worden de leerdoelen bepaald. Doelen volgens SOM (S=Spelend leren, O=Onderzoekend leren, M=Meesterschap). Bij S hoef je nog niets, O gaat om het proces en M heeft een doel voor ogen (commitment).</a:t>
            </a:r>
          </a:p>
          <a:p>
            <a:r>
              <a:rPr lang="nl-NL" dirty="0" smtClean="0"/>
              <a:t>De coach maakt </a:t>
            </a:r>
            <a:r>
              <a:rPr lang="nl-NL" dirty="0" err="1" smtClean="0"/>
              <a:t>dagverslagen</a:t>
            </a:r>
            <a:r>
              <a:rPr lang="nl-NL" dirty="0" smtClean="0"/>
              <a:t> van alle kinderen die hij/zij ziet, die komen in een gezamenlijke </a:t>
            </a:r>
            <a:r>
              <a:rPr lang="nl-NL" dirty="0" err="1" smtClean="0"/>
              <a:t>dropbox</a:t>
            </a:r>
            <a:r>
              <a:rPr lang="nl-NL" dirty="0" smtClean="0"/>
              <a:t> waar alle kinderen hun mapje hebben. Er wordt ook bijgehouden hoe vaak er voor een kind een </a:t>
            </a:r>
            <a:r>
              <a:rPr lang="nl-NL" dirty="0" err="1" smtClean="0"/>
              <a:t>dagverslag</a:t>
            </a:r>
            <a:r>
              <a:rPr lang="nl-NL" dirty="0" smtClean="0"/>
              <a:t> gemaakt wordt, om te voorkomen dat een kind te weinig ‘gezien’ wordt.</a:t>
            </a:r>
          </a:p>
          <a:p>
            <a:r>
              <a:rPr lang="nl-NL" dirty="0" smtClean="0"/>
              <a:t>IB-er geeft met kengetallen sturing aan de verslaglegging.</a:t>
            </a:r>
          </a:p>
          <a:p>
            <a:r>
              <a:rPr lang="nl-NL" dirty="0" smtClean="0"/>
              <a:t>Coaches schrijven over alles wat ze zien.</a:t>
            </a:r>
          </a:p>
          <a:p>
            <a:endParaRPr lang="nl-NL" dirty="0"/>
          </a:p>
        </p:txBody>
      </p:sp>
    </p:spTree>
    <p:extLst>
      <p:ext uri="{BB962C8B-B14F-4D97-AF65-F5344CB8AC3E}">
        <p14:creationId xmlns:p14="http://schemas.microsoft.com/office/powerpoint/2010/main" val="100634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68" y="258773"/>
            <a:ext cx="3618484" cy="5238368"/>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901" y="1615387"/>
            <a:ext cx="3054789" cy="4960933"/>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860" y="258772"/>
            <a:ext cx="4492618" cy="336946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952" y="3292956"/>
            <a:ext cx="4779264" cy="3369464"/>
          </a:xfrm>
          <a:prstGeom prst="rect">
            <a:avLst/>
          </a:prstGeom>
        </p:spPr>
      </p:pic>
    </p:spTree>
    <p:extLst>
      <p:ext uri="{BB962C8B-B14F-4D97-AF65-F5344CB8AC3E}">
        <p14:creationId xmlns:p14="http://schemas.microsoft.com/office/powerpoint/2010/main" val="115738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27134" y="711597"/>
            <a:ext cx="3254385" cy="2440789"/>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8252" y="866377"/>
            <a:ext cx="4492618" cy="3369464"/>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932" y="4120896"/>
            <a:ext cx="3113024" cy="2334768"/>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409" y="721496"/>
            <a:ext cx="4256532" cy="5675376"/>
          </a:xfrm>
          <a:prstGeom prst="rect">
            <a:avLst/>
          </a:prstGeom>
        </p:spPr>
      </p:pic>
    </p:spTree>
    <p:extLst>
      <p:ext uri="{BB962C8B-B14F-4D97-AF65-F5344CB8AC3E}">
        <p14:creationId xmlns:p14="http://schemas.microsoft.com/office/powerpoint/2010/main" val="1120413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088" y="665988"/>
            <a:ext cx="10058400" cy="5329749"/>
          </a:xfrm>
          <a:prstGeom prst="rect">
            <a:avLst/>
          </a:prstGeom>
        </p:spPr>
      </p:pic>
    </p:spTree>
    <p:extLst>
      <p:ext uri="{BB962C8B-B14F-4D97-AF65-F5344CB8AC3E}">
        <p14:creationId xmlns:p14="http://schemas.microsoft.com/office/powerpoint/2010/main" val="39728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810" y="582651"/>
            <a:ext cx="3207834" cy="2405876"/>
          </a:xfrm>
          <a:prstGeom prst="rect">
            <a:avLst/>
          </a:prstGeom>
        </p:spPr>
      </p:pic>
      <p:sp>
        <p:nvSpPr>
          <p:cNvPr id="3" name="Tekstvak 2"/>
          <p:cNvSpPr txBox="1"/>
          <p:nvPr/>
        </p:nvSpPr>
        <p:spPr>
          <a:xfrm>
            <a:off x="8318810" y="3211551"/>
            <a:ext cx="3207834" cy="646331"/>
          </a:xfrm>
          <a:prstGeom prst="rect">
            <a:avLst/>
          </a:prstGeom>
          <a:noFill/>
        </p:spPr>
        <p:txBody>
          <a:bodyPr wrap="square" rtlCol="0">
            <a:spAutoFit/>
          </a:bodyPr>
          <a:lstStyle/>
          <a:p>
            <a:r>
              <a:rPr lang="nl-NL" dirty="0" smtClean="0"/>
              <a:t>Samen een klacht op papier zetten</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92" y="334536"/>
            <a:ext cx="4352383" cy="6288833"/>
          </a:xfrm>
          <a:prstGeom prst="rect">
            <a:avLst/>
          </a:prstGeom>
        </p:spPr>
      </p:pic>
      <p:sp>
        <p:nvSpPr>
          <p:cNvPr id="5" name="Tekstvak 4"/>
          <p:cNvSpPr txBox="1"/>
          <p:nvPr/>
        </p:nvSpPr>
        <p:spPr>
          <a:xfrm>
            <a:off x="4995747" y="334536"/>
            <a:ext cx="2955073" cy="3693319"/>
          </a:xfrm>
          <a:prstGeom prst="rect">
            <a:avLst/>
          </a:prstGeom>
          <a:noFill/>
        </p:spPr>
        <p:txBody>
          <a:bodyPr wrap="square" rtlCol="0">
            <a:spAutoFit/>
          </a:bodyPr>
          <a:lstStyle/>
          <a:p>
            <a:r>
              <a:rPr lang="nl-NL" dirty="0" smtClean="0"/>
              <a:t>Kinderen en leerkrachten zijn de rommel in het crea lokaal beu.</a:t>
            </a:r>
          </a:p>
          <a:p>
            <a:r>
              <a:rPr lang="nl-NL" dirty="0" smtClean="0"/>
              <a:t>In plaats van een leerkracht die toezicht gaat houden, krijgen de </a:t>
            </a:r>
            <a:r>
              <a:rPr lang="nl-NL" dirty="0" err="1" smtClean="0"/>
              <a:t>lln</a:t>
            </a:r>
            <a:r>
              <a:rPr lang="nl-NL" dirty="0" smtClean="0"/>
              <a:t> die zich aan de rommel storen deze verantwoordelijkheid.</a:t>
            </a:r>
          </a:p>
          <a:p>
            <a:r>
              <a:rPr lang="nl-NL" dirty="0" smtClean="0"/>
              <a:t>De </a:t>
            </a:r>
            <a:r>
              <a:rPr lang="nl-NL" dirty="0" err="1" smtClean="0"/>
              <a:t>lkr</a:t>
            </a:r>
            <a:r>
              <a:rPr lang="nl-NL" dirty="0" smtClean="0"/>
              <a:t> heeft dan de tijd om te coachen en </a:t>
            </a:r>
            <a:r>
              <a:rPr lang="nl-NL" dirty="0" err="1" smtClean="0"/>
              <a:t>lkr</a:t>
            </a:r>
            <a:r>
              <a:rPr lang="nl-NL" dirty="0" smtClean="0"/>
              <a:t> te zijn.</a:t>
            </a:r>
            <a:endParaRPr lang="nl-NL" dirty="0"/>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733" y="4159405"/>
            <a:ext cx="3285286" cy="2463964"/>
          </a:xfrm>
          <a:prstGeom prst="rect">
            <a:avLst/>
          </a:prstGeom>
        </p:spPr>
      </p:pic>
      <p:sp>
        <p:nvSpPr>
          <p:cNvPr id="7" name="Tekstvak 6"/>
          <p:cNvSpPr txBox="1"/>
          <p:nvPr/>
        </p:nvSpPr>
        <p:spPr>
          <a:xfrm>
            <a:off x="8653346" y="5107259"/>
            <a:ext cx="3055434" cy="923330"/>
          </a:xfrm>
          <a:prstGeom prst="rect">
            <a:avLst/>
          </a:prstGeom>
          <a:noFill/>
        </p:spPr>
        <p:txBody>
          <a:bodyPr wrap="square" rtlCol="0">
            <a:spAutoFit/>
          </a:bodyPr>
          <a:lstStyle/>
          <a:p>
            <a:r>
              <a:rPr lang="nl-NL" dirty="0" smtClean="0"/>
              <a:t>Kinderen checken iedere morgen in, en ‘s middags weer uit.</a:t>
            </a:r>
            <a:endParaRPr lang="nl-NL" dirty="0"/>
          </a:p>
        </p:txBody>
      </p:sp>
    </p:spTree>
    <p:extLst>
      <p:ext uri="{BB962C8B-B14F-4D97-AF65-F5344CB8AC3E}">
        <p14:creationId xmlns:p14="http://schemas.microsoft.com/office/powerpoint/2010/main" val="98799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851210"/>
          </a:xfrm>
        </p:spPr>
        <p:txBody>
          <a:bodyPr/>
          <a:lstStyle/>
          <a:p>
            <a:r>
              <a:rPr lang="nl-NL" smtClean="0"/>
              <a:t>Zelf kiezen</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41" y="1797282"/>
            <a:ext cx="6487841" cy="4865881"/>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10" y="364040"/>
            <a:ext cx="6487841" cy="4865881"/>
          </a:xfrm>
          <a:prstGeom prst="rect">
            <a:avLst/>
          </a:prstGeom>
        </p:spPr>
      </p:pic>
      <p:sp>
        <p:nvSpPr>
          <p:cNvPr id="5" name="Tekstvak 4"/>
          <p:cNvSpPr txBox="1"/>
          <p:nvPr/>
        </p:nvSpPr>
        <p:spPr>
          <a:xfrm>
            <a:off x="7014117" y="5520937"/>
            <a:ext cx="4744534" cy="646331"/>
          </a:xfrm>
          <a:prstGeom prst="rect">
            <a:avLst/>
          </a:prstGeom>
          <a:noFill/>
        </p:spPr>
        <p:txBody>
          <a:bodyPr wrap="square" rtlCol="0">
            <a:spAutoFit/>
          </a:bodyPr>
          <a:lstStyle/>
          <a:p>
            <a:r>
              <a:rPr lang="nl-NL" dirty="0" smtClean="0"/>
              <a:t>Wat je gaat doen, wanneer je eet, wanneer je buiten speelt</a:t>
            </a:r>
            <a:r>
              <a:rPr lang="is-IS" dirty="0" smtClean="0"/>
              <a:t>…</a:t>
            </a:r>
            <a:endParaRPr lang="nl-NL" dirty="0"/>
          </a:p>
        </p:txBody>
      </p:sp>
    </p:spTree>
    <p:extLst>
      <p:ext uri="{BB962C8B-B14F-4D97-AF65-F5344CB8AC3E}">
        <p14:creationId xmlns:p14="http://schemas.microsoft.com/office/powerpoint/2010/main" val="2086017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829056"/>
          </a:xfrm>
        </p:spPr>
        <p:txBody>
          <a:bodyPr/>
          <a:lstStyle/>
          <a:p>
            <a:r>
              <a:rPr lang="nl-NL" smtClean="0"/>
              <a:t>feedback</a:t>
            </a:r>
            <a:endParaRPr lang="nl-NL"/>
          </a:p>
        </p:txBody>
      </p:sp>
      <p:sp>
        <p:nvSpPr>
          <p:cNvPr id="3" name="Tijdelijke aanduiding voor inhoud 2"/>
          <p:cNvSpPr>
            <a:spLocks noGrp="1"/>
          </p:cNvSpPr>
          <p:nvPr>
            <p:ph idx="1"/>
          </p:nvPr>
        </p:nvSpPr>
        <p:spPr>
          <a:xfrm>
            <a:off x="1141413" y="1524001"/>
            <a:ext cx="9905998" cy="4267200"/>
          </a:xfrm>
        </p:spPr>
        <p:txBody>
          <a:bodyPr>
            <a:normAutofit lnSpcReduction="10000"/>
          </a:bodyPr>
          <a:lstStyle/>
          <a:p>
            <a:r>
              <a:rPr lang="nl-NL" dirty="0" smtClean="0"/>
              <a:t>Als er doelen blijven liggen gaat de coach met de leerling in gesprek</a:t>
            </a:r>
          </a:p>
          <a:p>
            <a:r>
              <a:rPr lang="nl-NL" dirty="0" smtClean="0"/>
              <a:t>Oudere kinderen die een tijdje geen cognitieve ontwikkeling laten zien, is niet zorgelijk maar het wordt wel met de ouders besproken. We hebben vertrouwen in ze en over het algemeen pakken ze het ineens weer op en doen dan een inhaalslag.</a:t>
            </a:r>
          </a:p>
          <a:p>
            <a:r>
              <a:rPr lang="nl-NL" dirty="0" smtClean="0"/>
              <a:t>Kinderen krijgen ook lessen ‘op weg naar het vo’ om ze voor te bereiden op regulier onderwijs.</a:t>
            </a:r>
          </a:p>
          <a:p>
            <a:r>
              <a:rPr lang="nl-NL" dirty="0" smtClean="0"/>
              <a:t>Feedback geven is steeds de basis zowel naar leerlingen als naar collega’s</a:t>
            </a:r>
          </a:p>
          <a:p>
            <a:r>
              <a:rPr lang="nl-NL" dirty="0" smtClean="0"/>
              <a:t>Het leren leren is steeds het onderwerp van gesprek. hoe is het gelukt?</a:t>
            </a:r>
          </a:p>
          <a:p>
            <a:r>
              <a:rPr lang="nl-NL" dirty="0" smtClean="0"/>
              <a:t>De school heeft in samenwerking met TU Twente een </a:t>
            </a:r>
            <a:r>
              <a:rPr lang="nl-NL" dirty="0" err="1" smtClean="0"/>
              <a:t>app</a:t>
            </a:r>
            <a:r>
              <a:rPr lang="nl-NL" dirty="0" smtClean="0"/>
              <a:t> ontwikkeld voor het registreren van 21st Century Skills</a:t>
            </a:r>
          </a:p>
          <a:p>
            <a:r>
              <a:rPr lang="nl-NL" dirty="0" smtClean="0"/>
              <a:t>De school heeft vorige week een inspectiebezoek gehad en is op </a:t>
            </a:r>
            <a:r>
              <a:rPr lang="nl-NL" b="1" dirty="0" smtClean="0"/>
              <a:t>alle</a:t>
            </a:r>
            <a:r>
              <a:rPr lang="nl-NL" dirty="0" smtClean="0"/>
              <a:t> punten </a:t>
            </a:r>
            <a:r>
              <a:rPr lang="nl-NL" b="1" dirty="0" smtClean="0"/>
              <a:t>goed</a:t>
            </a:r>
            <a:r>
              <a:rPr lang="nl-NL" dirty="0" smtClean="0"/>
              <a:t> bevonden.</a:t>
            </a:r>
            <a:endParaRPr lang="nl-NL" dirty="0"/>
          </a:p>
        </p:txBody>
      </p:sp>
    </p:spTree>
    <p:extLst>
      <p:ext uri="{BB962C8B-B14F-4D97-AF65-F5344CB8AC3E}">
        <p14:creationId xmlns:p14="http://schemas.microsoft.com/office/powerpoint/2010/main" val="144683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1413" y="609600"/>
            <a:ext cx="9905998" cy="695093"/>
          </a:xfrm>
        </p:spPr>
        <p:txBody>
          <a:bodyPr/>
          <a:lstStyle/>
          <a:p>
            <a:r>
              <a:rPr lang="nl-NL" dirty="0" smtClean="0"/>
              <a:t>democratie</a:t>
            </a:r>
            <a:endParaRPr lang="nl-NL" dirty="0"/>
          </a:p>
        </p:txBody>
      </p:sp>
      <p:sp>
        <p:nvSpPr>
          <p:cNvPr id="3" name="Tijdelijke aanduiding voor inhoud 2"/>
          <p:cNvSpPr>
            <a:spLocks noGrp="1"/>
          </p:cNvSpPr>
          <p:nvPr>
            <p:ph idx="1"/>
          </p:nvPr>
        </p:nvSpPr>
        <p:spPr>
          <a:xfrm>
            <a:off x="1141413" y="1605777"/>
            <a:ext cx="9905998" cy="4185424"/>
          </a:xfrm>
        </p:spPr>
        <p:txBody>
          <a:bodyPr>
            <a:normAutofit fontScale="92500" lnSpcReduction="20000"/>
          </a:bodyPr>
          <a:lstStyle/>
          <a:p>
            <a:r>
              <a:rPr lang="nl-NL" dirty="0" smtClean="0"/>
              <a:t>Oudere leerlingen </a:t>
            </a:r>
            <a:r>
              <a:rPr lang="nl-NL" dirty="0" err="1" smtClean="0"/>
              <a:t>ddragen</a:t>
            </a:r>
            <a:r>
              <a:rPr lang="nl-NL" dirty="0" smtClean="0"/>
              <a:t> de school, geven de jongeren ook de regels mee. Kinderen spreken elkaar aan op hun verantwoordelijkheden. Zij zijn de ‘Dragers van de Vallei’.</a:t>
            </a:r>
          </a:p>
          <a:p>
            <a:r>
              <a:rPr lang="nl-NL" dirty="0" smtClean="0"/>
              <a:t>Op schoolvergaderingen worden beslissingen genomen door de aanwezigen, aanwezigheid is een keuze. Op de vergadering kun je een motie indienen, als je wilt dat iets aangeschaft wordt bijvoorbeeld of voor een uitstapje. Je zorgt dan wel voor een goede onderbouwing en er wordt democratisch besloten of er toestemming wordt gegeven of niet.</a:t>
            </a:r>
          </a:p>
          <a:p>
            <a:r>
              <a:rPr lang="nl-NL" dirty="0" smtClean="0"/>
              <a:t>Op een vergadering kunnen ook </a:t>
            </a:r>
            <a:r>
              <a:rPr lang="nl-NL" dirty="0" err="1" smtClean="0"/>
              <a:t>PGU’s</a:t>
            </a:r>
            <a:r>
              <a:rPr lang="nl-NL" dirty="0" smtClean="0"/>
              <a:t> aangevraagd worden: </a:t>
            </a:r>
            <a:r>
              <a:rPr lang="nl-NL" dirty="0" err="1" smtClean="0"/>
              <a:t>PersoonsGebonden</a:t>
            </a:r>
            <a:r>
              <a:rPr lang="nl-NL" dirty="0" smtClean="0"/>
              <a:t> Uitzonderingen.</a:t>
            </a:r>
          </a:p>
          <a:p>
            <a:r>
              <a:rPr lang="nl-NL" dirty="0" smtClean="0"/>
              <a:t>Afspraken, gemaakt n.a.v. de vergadering, </a:t>
            </a:r>
            <a:r>
              <a:rPr lang="nl-NL" dirty="0"/>
              <a:t>luisteren is een van de weinige dingen </a:t>
            </a:r>
            <a:r>
              <a:rPr lang="nl-NL" dirty="0" smtClean="0"/>
              <a:t>die verplicht zijn.</a:t>
            </a:r>
            <a:endParaRPr lang="nl-NL" dirty="0"/>
          </a:p>
          <a:p>
            <a:r>
              <a:rPr lang="nl-NL" dirty="0" smtClean="0"/>
              <a:t>De </a:t>
            </a:r>
            <a:r>
              <a:rPr lang="nl-NL" dirty="0" err="1" smtClean="0"/>
              <a:t>onderzoekskring</a:t>
            </a:r>
            <a:r>
              <a:rPr lang="nl-NL" dirty="0" smtClean="0"/>
              <a:t> is er voor bedoeld om conflicten, klachten, dieper uit te praten. Belangrijk is hoe kinderen zich voelen en hoe zij het een volgende keer anders kunnen aanpakken.</a:t>
            </a:r>
          </a:p>
          <a:p>
            <a:endParaRPr lang="nl-NL" dirty="0"/>
          </a:p>
        </p:txBody>
      </p:sp>
    </p:spTree>
    <p:extLst>
      <p:ext uri="{BB962C8B-B14F-4D97-AF65-F5344CB8AC3E}">
        <p14:creationId xmlns:p14="http://schemas.microsoft.com/office/powerpoint/2010/main" val="915988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3" y="111511"/>
            <a:ext cx="5874987" cy="408134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834" y="2488188"/>
            <a:ext cx="5713553" cy="4135636"/>
          </a:xfrm>
          <a:prstGeom prst="rect">
            <a:avLst/>
          </a:prstGeom>
        </p:spPr>
      </p:pic>
    </p:spTree>
    <p:extLst>
      <p:ext uri="{BB962C8B-B14F-4D97-AF65-F5344CB8AC3E}">
        <p14:creationId xmlns:p14="http://schemas.microsoft.com/office/powerpoint/2010/main" val="815717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as">
  <a:themeElements>
    <a:clrScheme name="Gaas">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Gaas">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aas">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289</TotalTime>
  <Words>1249</Words>
  <Application>Microsoft Macintosh PowerPoint</Application>
  <PresentationFormat>Breedbeeld</PresentationFormat>
  <Paragraphs>73</Paragraphs>
  <Slides>31</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31</vt:i4>
      </vt:variant>
    </vt:vector>
  </HeadingPairs>
  <TitlesOfParts>
    <vt:vector size="35" baseType="lpstr">
      <vt:lpstr>Calibri</vt:lpstr>
      <vt:lpstr>Century Gothic</vt:lpstr>
      <vt:lpstr>Arial</vt:lpstr>
      <vt:lpstr>Gaas</vt:lpstr>
      <vt:lpstr>School voor Natuurlijk Leren</vt:lpstr>
      <vt:lpstr>PowerPoint-presentatie</vt:lpstr>
      <vt:lpstr>De groepen</vt:lpstr>
      <vt:lpstr>PowerPoint-presentatie</vt:lpstr>
      <vt:lpstr>PowerPoint-presentatie</vt:lpstr>
      <vt:lpstr>Zelf kiezen</vt:lpstr>
      <vt:lpstr>feedback</vt:lpstr>
      <vt:lpstr>democratie</vt:lpstr>
      <vt:lpstr>PowerPoint-presentatie</vt:lpstr>
      <vt:lpstr>Een dag op de vallei</vt:lpstr>
      <vt:lpstr>PowerPoint-presentatie</vt:lpstr>
      <vt:lpstr>Leerlingvolgsysteem spectro vita</vt:lpstr>
      <vt:lpstr>oudergesprekken</vt:lpstr>
      <vt:lpstr>Schooltijden</vt:lpstr>
      <vt:lpstr>Schooldag</vt:lpstr>
      <vt:lpstr>PowerPoint-presentatie</vt:lpstr>
      <vt:lpstr>afspraken</vt:lpstr>
      <vt:lpstr>PowerPoint-presentatie</vt:lpstr>
      <vt:lpstr>team</vt:lpstr>
      <vt:lpstr>teamoverleg</vt:lpstr>
      <vt:lpstr>meer lezen?</vt:lpstr>
      <vt:lpstr>alle overige foto’s van de school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Democratische basisschool</dc:title>
  <dc:creator>Jacqueline van Dijck</dc:creator>
  <cp:lastModifiedBy>Jacqueline van Dijck</cp:lastModifiedBy>
  <cp:revision>31</cp:revision>
  <dcterms:created xsi:type="dcterms:W3CDTF">2016-03-15T19:18:14Z</dcterms:created>
  <dcterms:modified xsi:type="dcterms:W3CDTF">2016-03-20T20:14:53Z</dcterms:modified>
</cp:coreProperties>
</file>